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handoutMasterIdLst>
    <p:handoutMasterId r:id="rId7"/>
  </p:handoutMasterIdLst>
  <p:sldIdLst>
    <p:sldId id="256" r:id="rId2"/>
    <p:sldId id="264" r:id="rId3"/>
    <p:sldId id="265" r:id="rId4"/>
    <p:sldId id="257" r:id="rId5"/>
    <p:sldId id="259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8" d="100"/>
          <a:sy n="68" d="100"/>
        </p:scale>
        <p:origin x="-1332" y="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7232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7" tIns="45713" rIns="91427" bIns="45713" numCol="1" anchor="t" anchorCtr="0" compatLnSpc="1">
            <a:prstTxWarp prst="textNoShape">
              <a:avLst/>
            </a:prstTxWarp>
          </a:bodyPr>
          <a:lstStyle>
            <a:lvl1pPr defTabSz="914108"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122" y="0"/>
            <a:ext cx="297232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7" tIns="45713" rIns="91427" bIns="45713" numCol="1" anchor="t" anchorCtr="0" compatLnSpc="1">
            <a:prstTxWarp prst="textNoShape">
              <a:avLst/>
            </a:prstTxWarp>
          </a:bodyPr>
          <a:lstStyle>
            <a:lvl1pPr algn="r" defTabSz="914108"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685235"/>
            <a:ext cx="297232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7" tIns="45713" rIns="91427" bIns="45713" numCol="1" anchor="b" anchorCtr="0" compatLnSpc="1">
            <a:prstTxWarp prst="textNoShape">
              <a:avLst/>
            </a:prstTxWarp>
          </a:bodyPr>
          <a:lstStyle>
            <a:lvl1pPr defTabSz="914108"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122" y="8685235"/>
            <a:ext cx="297232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7" tIns="45713" rIns="91427" bIns="45713" numCol="1" anchor="b" anchorCtr="0" compatLnSpc="1">
            <a:prstTxWarp prst="textNoShape">
              <a:avLst/>
            </a:prstTxWarp>
          </a:bodyPr>
          <a:lstStyle>
            <a:lvl1pPr algn="r" defTabSz="914108">
              <a:defRPr sz="1200">
                <a:latin typeface="Arial" charset="0"/>
              </a:defRPr>
            </a:lvl1pPr>
          </a:lstStyle>
          <a:p>
            <a:fld id="{6FABA32C-9109-4473-B8CF-E1AE0CDDBA5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617579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44BCAD4C-A21F-45BD-A474-377C33264B46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203200" y="965200"/>
            <a:ext cx="3175" cy="8096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206375" y="1809750"/>
            <a:ext cx="58738" cy="31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127000" y="5270500"/>
            <a:ext cx="3175" cy="5873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5130" name="Picture 10" descr="BORCV60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0"/>
            <a:ext cx="449263" cy="6858000"/>
          </a:xfrm>
          <a:prstGeom prst="rect">
            <a:avLst/>
          </a:prstGeom>
          <a:noFill/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842AD0-143A-4DAA-A781-82DBAD2B28A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202026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215C1D-459B-4E80-8EF9-72ACDFDAAC9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85495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485294-2572-4607-8976-FA272D066B5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298436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3F16C7-895F-4C2E-A19C-CC2FB72B689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021167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0C81DC-FEA2-4604-9265-A6C698D8988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638758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D7CB4A-994F-425D-B45A-FA4AEAA01FA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93225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7FC036-5381-4CC9-A46C-488395AAE13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382205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7B7851-04BF-4AAB-AA97-0EE5D421E78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431393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DE869A-8E4D-48A7-9D4B-7CFB74936D9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717515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7535ED-4135-44FD-9AFB-11DBC9C6BFF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10033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BAA8362-3D43-4D27-91B8-3EECE40000FD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4103" name="Picture 7" descr="BORCV606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4400" y="0"/>
            <a:ext cx="449263" cy="6858000"/>
          </a:xfrm>
          <a:prstGeom prst="rect">
            <a:avLst/>
          </a:prstGeom>
          <a:noFill/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A_DBC064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09"/>
          <a:stretch>
            <a:fillRect/>
          </a:stretch>
        </p:blipFill>
        <p:spPr bwMode="auto">
          <a:xfrm>
            <a:off x="0" y="0"/>
            <a:ext cx="2971800" cy="995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11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1652587" y="152400"/>
            <a:ext cx="7872413" cy="1143000"/>
          </a:xfrm>
        </p:spPr>
        <p:txBody>
          <a:bodyPr/>
          <a:lstStyle/>
          <a:p>
            <a:pPr algn="l"/>
            <a:r>
              <a:rPr lang="en-US" altLang="en-US" sz="3200" dirty="0">
                <a:solidFill>
                  <a:schemeClr val="accent2"/>
                </a:solidFill>
              </a:rPr>
              <a:t>Me llamo </a:t>
            </a:r>
            <a:r>
              <a:rPr lang="en-US" altLang="en-US" sz="3200" dirty="0" smtClean="0">
                <a:solidFill>
                  <a:schemeClr val="accent2"/>
                </a:solidFill>
              </a:rPr>
              <a:t>_________</a:t>
            </a:r>
            <a:r>
              <a:rPr lang="en-US" altLang="en-US" sz="3200" dirty="0">
                <a:solidFill>
                  <a:schemeClr val="accent2"/>
                </a:solidFill>
              </a:rPr>
              <a:t>	</a:t>
            </a:r>
            <a:r>
              <a:rPr lang="en-US" altLang="en-US" sz="3200">
                <a:solidFill>
                  <a:schemeClr val="accent2"/>
                </a:solidFill>
              </a:rPr>
              <a:t>Clase </a:t>
            </a:r>
            <a:r>
              <a:rPr lang="en-US" altLang="en-US" sz="3200" smtClean="0">
                <a:solidFill>
                  <a:schemeClr val="accent2"/>
                </a:solidFill>
              </a:rPr>
              <a:t>601</a:t>
            </a:r>
            <a:r>
              <a:rPr lang="en-US" altLang="en-US" sz="3200" dirty="0">
                <a:solidFill>
                  <a:schemeClr val="accent2"/>
                </a:solidFill>
              </a:rPr>
              <a:t/>
            </a:r>
            <a:br>
              <a:rPr lang="en-US" altLang="en-US" sz="3200" dirty="0">
                <a:solidFill>
                  <a:schemeClr val="accent2"/>
                </a:solidFill>
              </a:rPr>
            </a:br>
            <a:r>
              <a:rPr lang="en-US" altLang="en-US" sz="3200" dirty="0">
                <a:solidFill>
                  <a:schemeClr val="accent2"/>
                </a:solidFill>
              </a:rPr>
              <a:t>La fecha es el </a:t>
            </a:r>
            <a:r>
              <a:rPr lang="en-US" altLang="en-US" sz="3200" dirty="0" smtClean="0">
                <a:solidFill>
                  <a:schemeClr val="accent2"/>
                </a:solidFill>
              </a:rPr>
              <a:t>3 </a:t>
            </a:r>
            <a:r>
              <a:rPr lang="en-US" altLang="en-US" sz="3200" dirty="0" smtClean="0">
                <a:solidFill>
                  <a:schemeClr val="accent2"/>
                </a:solidFill>
              </a:rPr>
              <a:t>de </a:t>
            </a:r>
            <a:r>
              <a:rPr lang="en-US" altLang="en-US" sz="3200" dirty="0" err="1" smtClean="0">
                <a:solidFill>
                  <a:schemeClr val="accent2"/>
                </a:solidFill>
              </a:rPr>
              <a:t>noviembre</a:t>
            </a:r>
            <a:r>
              <a:rPr lang="en-US" altLang="en-US" sz="3200" dirty="0" smtClean="0">
                <a:solidFill>
                  <a:schemeClr val="accent2"/>
                </a:solidFill>
              </a:rPr>
              <a:t> </a:t>
            </a:r>
            <a:r>
              <a:rPr lang="en-US" altLang="en-US" sz="3200" dirty="0" smtClean="0">
                <a:solidFill>
                  <a:schemeClr val="accent2"/>
                </a:solidFill>
              </a:rPr>
              <a:t>del 2017</a:t>
            </a:r>
            <a:endParaRPr lang="en-US" altLang="en-US" sz="3200" dirty="0">
              <a:solidFill>
                <a:schemeClr val="accent2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143000"/>
            <a:ext cx="8229600" cy="51816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800" dirty="0">
                <a:solidFill>
                  <a:srgbClr val="FF0000"/>
                </a:solidFill>
              </a:rPr>
              <a:t>Propósito # </a:t>
            </a:r>
            <a:r>
              <a:rPr lang="es-ES_tradnl" altLang="en-US" sz="2800" dirty="0" smtClean="0">
                <a:solidFill>
                  <a:srgbClr val="FF0000"/>
                </a:solidFill>
              </a:rPr>
              <a:t>20</a:t>
            </a:r>
            <a:r>
              <a:rPr lang="es-ES_tradnl" altLang="en-US" sz="2800" dirty="0" smtClean="0">
                <a:solidFill>
                  <a:srgbClr val="FF0000"/>
                </a:solidFill>
              </a:rPr>
              <a:t>: </a:t>
            </a:r>
            <a:r>
              <a:rPr lang="es-ES_tradnl" altLang="en-US" sz="2800" dirty="0">
                <a:cs typeface="Times New Roman" pitchFamily="18" charset="0"/>
              </a:rPr>
              <a:t>¿Cómo eres tú </a:t>
            </a:r>
            <a:r>
              <a:rPr lang="es-ES_tradnl" altLang="en-US" sz="2800" dirty="0" smtClean="0">
                <a:cs typeface="Times New Roman" pitchFamily="18" charset="0"/>
              </a:rPr>
              <a:t>?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800" i="1" dirty="0" err="1" smtClean="0">
                <a:solidFill>
                  <a:srgbClr val="7030A0"/>
                </a:solidFill>
                <a:cs typeface="Times New Roman" pitchFamily="18" charset="0"/>
              </a:rPr>
              <a:t>l.o</a:t>
            </a:r>
            <a:r>
              <a:rPr lang="es-ES_tradnl" altLang="en-US" sz="2800" i="1" dirty="0" smtClean="0">
                <a:solidFill>
                  <a:srgbClr val="7030A0"/>
                </a:solidFill>
                <a:cs typeface="Times New Roman" pitchFamily="18" charset="0"/>
              </a:rPr>
              <a:t>: to </a:t>
            </a:r>
            <a:r>
              <a:rPr lang="es-ES_tradnl" altLang="en-US" sz="2800" i="1" dirty="0" err="1" smtClean="0">
                <a:solidFill>
                  <a:srgbClr val="7030A0"/>
                </a:solidFill>
                <a:cs typeface="Times New Roman" pitchFamily="18" charset="0"/>
              </a:rPr>
              <a:t>review</a:t>
            </a:r>
            <a:r>
              <a:rPr lang="es-ES_tradnl" altLang="en-US" sz="2800" i="1" dirty="0" smtClean="0">
                <a:solidFill>
                  <a:srgbClr val="7030A0"/>
                </a:solidFill>
                <a:cs typeface="Times New Roman" pitchFamily="18" charset="0"/>
              </a:rPr>
              <a:t> </a:t>
            </a:r>
            <a:r>
              <a:rPr lang="es-ES_tradnl" altLang="en-US" sz="2800" i="1" dirty="0" err="1" smtClean="0">
                <a:solidFill>
                  <a:srgbClr val="7030A0"/>
                </a:solidFill>
                <a:cs typeface="Times New Roman" pitchFamily="18" charset="0"/>
              </a:rPr>
              <a:t>the</a:t>
            </a:r>
            <a:r>
              <a:rPr lang="es-ES_tradnl" altLang="en-US" sz="2800" i="1" dirty="0" smtClean="0">
                <a:solidFill>
                  <a:srgbClr val="7030A0"/>
                </a:solidFill>
                <a:cs typeface="Times New Roman" pitchFamily="18" charset="0"/>
              </a:rPr>
              <a:t> </a:t>
            </a:r>
            <a:r>
              <a:rPr lang="es-ES_tradnl" altLang="en-US" sz="2800" i="1" dirty="0" err="1" smtClean="0">
                <a:solidFill>
                  <a:srgbClr val="7030A0"/>
                </a:solidFill>
                <a:cs typeface="Times New Roman" pitchFamily="18" charset="0"/>
              </a:rPr>
              <a:t>verb</a:t>
            </a:r>
            <a:r>
              <a:rPr lang="es-ES_tradnl" altLang="en-US" sz="2800" i="1" dirty="0" smtClean="0">
                <a:solidFill>
                  <a:srgbClr val="7030A0"/>
                </a:solidFill>
                <a:cs typeface="Times New Roman" pitchFamily="18" charset="0"/>
              </a:rPr>
              <a:t> “ser”</a:t>
            </a:r>
            <a:endParaRPr lang="es-ES_tradnl" altLang="en-US" sz="2800" i="1" dirty="0">
              <a:solidFill>
                <a:srgbClr val="7030A0"/>
              </a:solidFill>
              <a:cs typeface="Times New Roman" pitchFamily="18" charset="0"/>
            </a:endParaRP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800" dirty="0">
                <a:solidFill>
                  <a:srgbClr val="FF0000"/>
                </a:solidFill>
                <a:cs typeface="Times New Roman" pitchFamily="18" charset="0"/>
              </a:rPr>
              <a:t>Actividad Inicial:</a:t>
            </a:r>
          </a:p>
          <a:p>
            <a:pPr marL="609600" indent="-609600">
              <a:lnSpc>
                <a:spcPct val="90000"/>
              </a:lnSpc>
            </a:pPr>
            <a:r>
              <a:rPr lang="es-ES_tradnl" altLang="en-US" sz="2800" dirty="0" err="1">
                <a:cs typeface="Times New Roman" pitchFamily="18" charset="0"/>
              </a:rPr>
              <a:t>Copy</a:t>
            </a:r>
            <a:r>
              <a:rPr lang="es-ES_tradnl" altLang="en-US" sz="2800" dirty="0">
                <a:cs typeface="Times New Roman" pitchFamily="18" charset="0"/>
              </a:rPr>
              <a:t> and complete </a:t>
            </a:r>
            <a:r>
              <a:rPr lang="es-ES_tradnl" altLang="en-US" sz="2800" dirty="0" err="1">
                <a:cs typeface="Times New Roman" pitchFamily="18" charset="0"/>
              </a:rPr>
              <a:t>the</a:t>
            </a:r>
            <a:r>
              <a:rPr lang="es-ES_tradnl" altLang="en-US" sz="2800" dirty="0">
                <a:cs typeface="Times New Roman" pitchFamily="18" charset="0"/>
              </a:rPr>
              <a:t> </a:t>
            </a:r>
            <a:r>
              <a:rPr lang="es-ES_tradnl" altLang="en-US" sz="2800" dirty="0" err="1">
                <a:cs typeface="Times New Roman" pitchFamily="18" charset="0"/>
              </a:rPr>
              <a:t>sentences</a:t>
            </a:r>
            <a:r>
              <a:rPr lang="es-ES_tradnl" altLang="en-US" sz="2800" dirty="0">
                <a:cs typeface="Times New Roman" pitchFamily="18" charset="0"/>
              </a:rPr>
              <a:t> </a:t>
            </a:r>
            <a:r>
              <a:rPr lang="es-ES_tradnl" altLang="en-US" sz="2800" dirty="0" err="1">
                <a:cs typeface="Times New Roman" pitchFamily="18" charset="0"/>
              </a:rPr>
              <a:t>with</a:t>
            </a:r>
            <a:r>
              <a:rPr lang="es-ES_tradnl" altLang="en-US" sz="2800" dirty="0">
                <a:cs typeface="Times New Roman" pitchFamily="18" charset="0"/>
              </a:rPr>
              <a:t> </a:t>
            </a:r>
            <a:r>
              <a:rPr lang="es-ES_tradnl" altLang="en-US" sz="2800" dirty="0" err="1">
                <a:cs typeface="Times New Roman" pitchFamily="18" charset="0"/>
              </a:rPr>
              <a:t>the</a:t>
            </a:r>
            <a:r>
              <a:rPr lang="es-ES_tradnl" altLang="en-US" sz="2800" dirty="0">
                <a:cs typeface="Times New Roman" pitchFamily="18" charset="0"/>
              </a:rPr>
              <a:t> </a:t>
            </a:r>
            <a:r>
              <a:rPr lang="es-ES_tradnl" altLang="en-US" sz="2800" dirty="0" err="1">
                <a:cs typeface="Times New Roman" pitchFamily="18" charset="0"/>
              </a:rPr>
              <a:t>correct</a:t>
            </a:r>
            <a:r>
              <a:rPr lang="es-ES_tradnl" altLang="en-US" sz="2800" dirty="0">
                <a:cs typeface="Times New Roman" pitchFamily="18" charset="0"/>
              </a:rPr>
              <a:t> SPANISH PRONOUN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>
                <a:cs typeface="Times New Roman" pitchFamily="18" charset="0"/>
              </a:rPr>
              <a:t>           </a:t>
            </a:r>
            <a:r>
              <a:rPr lang="es-ES_tradnl" altLang="en-US" sz="2800" i="1" dirty="0">
                <a:cs typeface="Times New Roman" pitchFamily="18" charset="0"/>
              </a:rPr>
              <a:t>(he) </a:t>
            </a:r>
            <a:r>
              <a:rPr lang="es-ES_tradnl" altLang="en-US" sz="2800" dirty="0">
                <a:cs typeface="Times New Roman" pitchFamily="18" charset="0"/>
              </a:rPr>
              <a:t> __________ es alto.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endParaRPr lang="es-ES_tradnl" altLang="en-US" sz="2800" dirty="0">
              <a:cs typeface="Times New Roman" pitchFamily="18" charset="0"/>
            </a:endParaRP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>
                <a:cs typeface="Times New Roman" pitchFamily="18" charset="0"/>
              </a:rPr>
              <a:t> 		</a:t>
            </a:r>
            <a:r>
              <a:rPr lang="es-ES_tradnl" altLang="en-US" sz="2800" i="1" dirty="0">
                <a:cs typeface="Times New Roman" pitchFamily="18" charset="0"/>
              </a:rPr>
              <a:t>(I) </a:t>
            </a:r>
            <a:r>
              <a:rPr lang="es-ES_tradnl" altLang="en-US" sz="2800" dirty="0">
                <a:cs typeface="Times New Roman" pitchFamily="18" charset="0"/>
              </a:rPr>
              <a:t>__________ soy muy cómico.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endParaRPr lang="es-ES_tradnl" altLang="en-US" sz="2800" dirty="0">
              <a:cs typeface="Times New Roman" pitchFamily="18" charset="0"/>
            </a:endParaRP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>
                <a:cs typeface="Times New Roman" pitchFamily="18" charset="0"/>
              </a:rPr>
              <a:t>           </a:t>
            </a:r>
            <a:r>
              <a:rPr lang="es-ES_tradnl" altLang="en-US" sz="2800" i="1" dirty="0">
                <a:cs typeface="Times New Roman" pitchFamily="18" charset="0"/>
              </a:rPr>
              <a:t>(</a:t>
            </a:r>
            <a:r>
              <a:rPr lang="es-ES_tradnl" altLang="en-US" sz="2800" i="1" dirty="0" err="1">
                <a:cs typeface="Times New Roman" pitchFamily="18" charset="0"/>
              </a:rPr>
              <a:t>we</a:t>
            </a:r>
            <a:r>
              <a:rPr lang="es-ES_tradnl" altLang="en-US" sz="2800" i="1" dirty="0">
                <a:cs typeface="Times New Roman" pitchFamily="18" charset="0"/>
              </a:rPr>
              <a:t>)</a:t>
            </a:r>
            <a:r>
              <a:rPr lang="es-ES_tradnl" altLang="en-US" sz="2800" dirty="0">
                <a:cs typeface="Times New Roman" pitchFamily="18" charset="0"/>
              </a:rPr>
              <a:t> __________ somos simpáticos.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endParaRPr lang="es-ES_tradnl" altLang="en-US" sz="2800" dirty="0">
              <a:cs typeface="Times New Roman" pitchFamily="18" charset="0"/>
            </a:endParaRP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>
                <a:cs typeface="Times New Roman" pitchFamily="18" charset="0"/>
              </a:rPr>
              <a:t> 	               </a:t>
            </a:r>
            <a:r>
              <a:rPr lang="es-ES_tradnl" altLang="en-US" sz="2800" i="1" dirty="0">
                <a:cs typeface="Times New Roman" pitchFamily="18" charset="0"/>
              </a:rPr>
              <a:t>(</a:t>
            </a:r>
            <a:r>
              <a:rPr lang="es-ES_tradnl" altLang="en-US" sz="2800" i="1" dirty="0" err="1">
                <a:cs typeface="Times New Roman" pitchFamily="18" charset="0"/>
              </a:rPr>
              <a:t>they</a:t>
            </a:r>
            <a:r>
              <a:rPr lang="es-ES_tradnl" altLang="en-US" sz="2800" i="1" dirty="0">
                <a:cs typeface="Times New Roman" pitchFamily="18" charset="0"/>
              </a:rPr>
              <a:t> </a:t>
            </a:r>
            <a:r>
              <a:rPr lang="es-ES_tradnl" altLang="en-US" sz="2800" i="1" dirty="0" err="1">
                <a:cs typeface="Times New Roman" pitchFamily="18" charset="0"/>
              </a:rPr>
              <a:t>girls</a:t>
            </a:r>
            <a:r>
              <a:rPr lang="es-ES_tradnl" altLang="en-US" sz="2800" i="1" dirty="0">
                <a:cs typeface="Times New Roman" pitchFamily="18" charset="0"/>
              </a:rPr>
              <a:t>)</a:t>
            </a:r>
            <a:r>
              <a:rPr lang="es-ES_tradnl" altLang="en-US" sz="2800" dirty="0">
                <a:cs typeface="Times New Roman" pitchFamily="18" charset="0"/>
              </a:rPr>
              <a:t> __________ son bonitas.</a:t>
            </a:r>
          </a:p>
        </p:txBody>
      </p:sp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3338512"/>
            <a:ext cx="1143000" cy="700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4186237"/>
            <a:ext cx="914400" cy="690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4953000"/>
            <a:ext cx="1019175" cy="106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5959475"/>
            <a:ext cx="1600200" cy="898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3657600" y="76200"/>
            <a:ext cx="4876800" cy="838200"/>
          </a:xfrm>
        </p:spPr>
        <p:txBody>
          <a:bodyPr/>
          <a:lstStyle/>
          <a:p>
            <a:r>
              <a:rPr lang="es-ES_tradnl" altLang="en-US">
                <a:solidFill>
                  <a:srgbClr val="FF0000"/>
                </a:solidFill>
              </a:rPr>
              <a:t>REPASO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762000"/>
            <a:ext cx="8458200" cy="6019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/>
              <a:t>What is a Subject Pronoun?</a:t>
            </a:r>
          </a:p>
          <a:p>
            <a:pPr lvl="1">
              <a:lnSpc>
                <a:spcPct val="90000"/>
              </a:lnSpc>
            </a:pPr>
            <a:r>
              <a:rPr lang="en-US" altLang="en-US"/>
              <a:t>A subject pronoun is a word that REPLACES a noun.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en-US" i="1"/>
              <a:t>i.e. 	Karina is from Florida.</a:t>
            </a:r>
          </a:p>
          <a:p>
            <a:pPr lvl="1">
              <a:lnSpc>
                <a:spcPct val="90000"/>
              </a:lnSpc>
              <a:buFontTx/>
              <a:buNone/>
            </a:pPr>
            <a:endParaRPr lang="en-US" altLang="en-US" i="1"/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en-US" i="1"/>
              <a:t>		      She is from Florida.</a:t>
            </a:r>
          </a:p>
          <a:p>
            <a:pPr lvl="1">
              <a:lnSpc>
                <a:spcPct val="90000"/>
              </a:lnSpc>
              <a:buFontTx/>
              <a:buNone/>
            </a:pPr>
            <a:endParaRPr lang="en-US" altLang="en-US" i="1"/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en-US"/>
              <a:t>So, What would be the subject pronoun for…?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en-US"/>
              <a:t>Belinda=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en-US"/>
              <a:t>Jorge &amp; Robert=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en-US"/>
              <a:t>Henry &amp; I=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en-US"/>
              <a:t>Wilson=</a:t>
            </a:r>
          </a:p>
        </p:txBody>
      </p:sp>
      <p:sp>
        <p:nvSpPr>
          <p:cNvPr id="21508" name="Oval 4"/>
          <p:cNvSpPr>
            <a:spLocks noChangeArrowheads="1"/>
          </p:cNvSpPr>
          <p:nvPr/>
        </p:nvSpPr>
        <p:spPr bwMode="auto">
          <a:xfrm>
            <a:off x="2057400" y="2133600"/>
            <a:ext cx="1143000" cy="457200"/>
          </a:xfrm>
          <a:prstGeom prst="ellipse">
            <a:avLst/>
          </a:prstGeom>
          <a:noFill/>
          <a:ln w="2857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altLang="en-US"/>
          </a:p>
          <a:p>
            <a:pPr algn="ctr"/>
            <a:endParaRPr lang="en-US" altLang="en-US"/>
          </a:p>
        </p:txBody>
      </p:sp>
      <p:sp>
        <p:nvSpPr>
          <p:cNvPr id="21509" name="Text Box 5"/>
          <p:cNvSpPr txBox="1">
            <a:spLocks noChangeArrowheads="1"/>
          </p:cNvSpPr>
          <p:nvPr/>
        </p:nvSpPr>
        <p:spPr bwMode="auto">
          <a:xfrm>
            <a:off x="1981200" y="1812925"/>
            <a:ext cx="9588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000" b="1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subject</a:t>
            </a:r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 flipV="1">
            <a:off x="2209800" y="2590800"/>
            <a:ext cx="609600" cy="60960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511" name="Text Box 7"/>
          <p:cNvSpPr txBox="1">
            <a:spLocks noChangeArrowheads="1"/>
          </p:cNvSpPr>
          <p:nvPr/>
        </p:nvSpPr>
        <p:spPr bwMode="auto">
          <a:xfrm rot="-2474190">
            <a:off x="1747838" y="2590800"/>
            <a:ext cx="10715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replaces</a:t>
            </a:r>
          </a:p>
        </p:txBody>
      </p:sp>
      <p:sp>
        <p:nvSpPr>
          <p:cNvPr id="21512" name="Oval 8"/>
          <p:cNvSpPr>
            <a:spLocks noChangeArrowheads="1"/>
          </p:cNvSpPr>
          <p:nvPr/>
        </p:nvSpPr>
        <p:spPr bwMode="auto">
          <a:xfrm>
            <a:off x="1752600" y="3124200"/>
            <a:ext cx="533400" cy="533400"/>
          </a:xfrm>
          <a:prstGeom prst="ellips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513" name="Text Box 9"/>
          <p:cNvSpPr txBox="1">
            <a:spLocks noChangeArrowheads="1"/>
          </p:cNvSpPr>
          <p:nvPr/>
        </p:nvSpPr>
        <p:spPr bwMode="auto">
          <a:xfrm>
            <a:off x="1447800" y="3519488"/>
            <a:ext cx="10715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Pronoun</a:t>
            </a:r>
          </a:p>
        </p:txBody>
      </p:sp>
      <p:sp>
        <p:nvSpPr>
          <p:cNvPr id="21514" name="Text Box 10"/>
          <p:cNvSpPr txBox="1">
            <a:spLocks noChangeArrowheads="1"/>
          </p:cNvSpPr>
          <p:nvPr/>
        </p:nvSpPr>
        <p:spPr bwMode="auto">
          <a:xfrm>
            <a:off x="2035175" y="4419600"/>
            <a:ext cx="6588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She</a:t>
            </a:r>
          </a:p>
        </p:txBody>
      </p:sp>
      <p:sp>
        <p:nvSpPr>
          <p:cNvPr id="21515" name="Text Box 11"/>
          <p:cNvSpPr txBox="1">
            <a:spLocks noChangeArrowheads="1"/>
          </p:cNvSpPr>
          <p:nvPr/>
        </p:nvSpPr>
        <p:spPr bwMode="auto">
          <a:xfrm>
            <a:off x="3200400" y="4953000"/>
            <a:ext cx="8445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They</a:t>
            </a:r>
          </a:p>
        </p:txBody>
      </p:sp>
      <p:sp>
        <p:nvSpPr>
          <p:cNvPr id="21516" name="Text Box 12"/>
          <p:cNvSpPr txBox="1">
            <a:spLocks noChangeArrowheads="1"/>
          </p:cNvSpPr>
          <p:nvPr/>
        </p:nvSpPr>
        <p:spPr bwMode="auto">
          <a:xfrm>
            <a:off x="2514600" y="5410200"/>
            <a:ext cx="7000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We </a:t>
            </a:r>
          </a:p>
        </p:txBody>
      </p:sp>
      <p:sp>
        <p:nvSpPr>
          <p:cNvPr id="21517" name="Text Box 13"/>
          <p:cNvSpPr txBox="1">
            <a:spLocks noChangeArrowheads="1"/>
          </p:cNvSpPr>
          <p:nvPr/>
        </p:nvSpPr>
        <p:spPr bwMode="auto">
          <a:xfrm>
            <a:off x="2057400" y="5867400"/>
            <a:ext cx="5556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3276600" y="0"/>
            <a:ext cx="5181600" cy="838200"/>
          </a:xfrm>
        </p:spPr>
        <p:txBody>
          <a:bodyPr/>
          <a:lstStyle/>
          <a:p>
            <a:r>
              <a:rPr lang="en-US" altLang="en-US" b="1">
                <a:solidFill>
                  <a:srgbClr val="FF0000"/>
                </a:solidFill>
              </a:rPr>
              <a:t>Practica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685800"/>
            <a:ext cx="8991600" cy="5257800"/>
          </a:xfrm>
        </p:spPr>
        <p:txBody>
          <a:bodyPr/>
          <a:lstStyle/>
          <a:p>
            <a:pPr marL="609600" indent="-609600">
              <a:lnSpc>
                <a:spcPct val="90000"/>
              </a:lnSpc>
            </a:pPr>
            <a:r>
              <a:rPr lang="en-US" altLang="en-US" sz="2400" dirty="0"/>
              <a:t>What SPANISH SUBJECT PRONOUN would you use for the following?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 sz="2400" dirty="0"/>
              <a:t> When you talk </a:t>
            </a:r>
            <a:r>
              <a:rPr lang="en-US" altLang="en-US" sz="2400" u="sng" dirty="0"/>
              <a:t>about</a:t>
            </a:r>
            <a:r>
              <a:rPr lang="en-US" altLang="en-US" sz="2400" dirty="0"/>
              <a:t> </a:t>
            </a:r>
            <a:r>
              <a:rPr lang="en-US" altLang="en-US" sz="2400" dirty="0" smtClean="0"/>
              <a:t>José</a:t>
            </a:r>
            <a:endParaRPr lang="en-US" altLang="en-US" sz="2400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endParaRPr lang="en-US" altLang="en-US" sz="2400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 sz="2400" dirty="0"/>
              <a:t> When you talk </a:t>
            </a:r>
            <a:r>
              <a:rPr lang="en-US" altLang="en-US" sz="2400" u="sng" dirty="0"/>
              <a:t>to</a:t>
            </a:r>
            <a:r>
              <a:rPr lang="en-US" altLang="en-US" sz="2400" dirty="0"/>
              <a:t> your </a:t>
            </a:r>
            <a:r>
              <a:rPr lang="en-US" altLang="en-US" sz="2400" dirty="0" smtClean="0"/>
              <a:t>cousin</a:t>
            </a:r>
            <a:endParaRPr lang="en-US" altLang="en-US" sz="2400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endParaRPr lang="en-US" altLang="en-US" sz="2400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 sz="2400" dirty="0"/>
              <a:t>When you talk </a:t>
            </a:r>
            <a:r>
              <a:rPr lang="en-US" altLang="en-US" sz="2400" u="sng" dirty="0"/>
              <a:t>about</a:t>
            </a:r>
            <a:r>
              <a:rPr lang="en-US" altLang="en-US" sz="2400" dirty="0"/>
              <a:t> </a:t>
            </a:r>
            <a:r>
              <a:rPr lang="en-US" altLang="en-US" sz="2400" dirty="0" smtClean="0"/>
              <a:t>Maritza</a:t>
            </a:r>
            <a:endParaRPr lang="en-US" altLang="en-US" sz="2400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endParaRPr lang="en-US" altLang="en-US" sz="2400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 sz="2400" dirty="0"/>
              <a:t>When you talk </a:t>
            </a:r>
            <a:r>
              <a:rPr lang="en-US" altLang="en-US" sz="2400" u="sng" dirty="0"/>
              <a:t>to</a:t>
            </a:r>
            <a:r>
              <a:rPr lang="en-US" altLang="en-US" sz="2400" dirty="0"/>
              <a:t> your </a:t>
            </a:r>
            <a:r>
              <a:rPr lang="en-US" altLang="en-US" sz="2400" dirty="0" smtClean="0"/>
              <a:t>teachers</a:t>
            </a:r>
            <a:endParaRPr lang="en-US" altLang="en-US" sz="2400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endParaRPr lang="en-US" altLang="en-US" sz="2400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 sz="2400" dirty="0"/>
              <a:t>When you talk </a:t>
            </a:r>
            <a:r>
              <a:rPr lang="en-US" altLang="en-US" sz="2400" u="sng" dirty="0"/>
              <a:t>about </a:t>
            </a:r>
            <a:r>
              <a:rPr lang="en-US" altLang="en-US" sz="2400" dirty="0"/>
              <a:t> </a:t>
            </a:r>
            <a:r>
              <a:rPr lang="en-US" altLang="en-US" sz="2400" dirty="0" smtClean="0"/>
              <a:t>Luisa, Raul &amp; yourself</a:t>
            </a:r>
            <a:endParaRPr lang="en-US" altLang="en-US" sz="2400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endParaRPr lang="en-US" altLang="en-US" sz="2400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 sz="2400" dirty="0"/>
              <a:t>When you talk </a:t>
            </a:r>
            <a:r>
              <a:rPr lang="en-US" altLang="en-US" sz="2400" u="sng" dirty="0" smtClean="0"/>
              <a:t>about</a:t>
            </a:r>
            <a:r>
              <a:rPr lang="en-US" altLang="en-US" sz="2400" dirty="0" smtClean="0"/>
              <a:t>  yourself</a:t>
            </a:r>
            <a:endParaRPr lang="en-US" altLang="en-US" sz="2400" dirty="0"/>
          </a:p>
        </p:txBody>
      </p:sp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2809225"/>
            <a:ext cx="1219200" cy="754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1981200"/>
            <a:ext cx="1143000" cy="73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2075" y="4419028"/>
            <a:ext cx="873125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5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3614738"/>
            <a:ext cx="1219200" cy="728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6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5562600"/>
            <a:ext cx="914400" cy="690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1122217"/>
            <a:ext cx="1234360" cy="755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3124200" y="76200"/>
            <a:ext cx="5334000" cy="1143000"/>
          </a:xfrm>
        </p:spPr>
        <p:txBody>
          <a:bodyPr/>
          <a:lstStyle/>
          <a:p>
            <a:r>
              <a:rPr lang="en-US" altLang="en-US" sz="4000">
                <a:solidFill>
                  <a:srgbClr val="FF0000"/>
                </a:solidFill>
              </a:rPr>
              <a:t>El verbo </a:t>
            </a:r>
            <a:r>
              <a:rPr lang="en-US" altLang="en-US" sz="4000">
                <a:solidFill>
                  <a:schemeClr val="accent2"/>
                </a:solidFill>
              </a:rPr>
              <a:t>Ser</a:t>
            </a:r>
            <a:endParaRPr lang="en-US" altLang="en-US" sz="4000">
              <a:solidFill>
                <a:srgbClr val="FF0000"/>
              </a:solidFill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990600"/>
            <a:ext cx="8229600" cy="5638800"/>
          </a:xfrm>
        </p:spPr>
        <p:txBody>
          <a:bodyPr/>
          <a:lstStyle/>
          <a:p>
            <a:r>
              <a:rPr lang="en-US" altLang="en-US" sz="2800" dirty="0"/>
              <a:t>The verb SER means “to be”.  It is used to describe physical / personality characteristics.</a:t>
            </a:r>
          </a:p>
          <a:p>
            <a:r>
              <a:rPr lang="en-US" altLang="en-US" sz="2800" dirty="0"/>
              <a:t>Study the forms of the PRESENT TENSE of the verb SER</a:t>
            </a:r>
          </a:p>
          <a:p>
            <a:pPr>
              <a:buFontTx/>
              <a:buNone/>
            </a:pPr>
            <a:r>
              <a:rPr lang="en-US" altLang="en-US" sz="2800" dirty="0"/>
              <a:t>                 </a:t>
            </a:r>
            <a:r>
              <a:rPr lang="en-US" altLang="en-US" sz="2800" dirty="0" err="1"/>
              <a:t>Yo</a:t>
            </a:r>
            <a:r>
              <a:rPr lang="en-US" altLang="en-US" sz="2800" dirty="0"/>
              <a:t>-  			</a:t>
            </a:r>
            <a:r>
              <a:rPr lang="en-US" altLang="en-US" sz="2800" i="1" dirty="0"/>
              <a:t>(I am)</a:t>
            </a:r>
            <a:endParaRPr lang="en-US" altLang="en-US" sz="2800" dirty="0"/>
          </a:p>
          <a:p>
            <a:pPr>
              <a:buFontTx/>
              <a:buNone/>
            </a:pPr>
            <a:r>
              <a:rPr lang="en-US" altLang="en-US" sz="2800" dirty="0"/>
              <a:t>		        </a:t>
            </a:r>
            <a:r>
              <a:rPr lang="en-US" altLang="en-US" sz="2800" dirty="0" err="1"/>
              <a:t>T</a:t>
            </a:r>
            <a:r>
              <a:rPr lang="en-US" altLang="en-US" sz="2800" dirty="0" err="1">
                <a:cs typeface="Times New Roman" pitchFamily="18" charset="0"/>
              </a:rPr>
              <a:t>ú</a:t>
            </a:r>
            <a:r>
              <a:rPr lang="en-US" altLang="en-US" sz="2800" dirty="0">
                <a:cs typeface="Times New Roman" pitchFamily="18" charset="0"/>
              </a:rPr>
              <a:t>-			</a:t>
            </a:r>
            <a:r>
              <a:rPr lang="en-US" altLang="en-US" sz="2800" i="1" dirty="0">
                <a:cs typeface="Times New Roman" pitchFamily="18" charset="0"/>
              </a:rPr>
              <a:t>(You are)	</a:t>
            </a:r>
            <a:endParaRPr lang="en-US" altLang="en-US" sz="2800" dirty="0">
              <a:solidFill>
                <a:schemeClr val="accent2"/>
              </a:solidFill>
              <a:cs typeface="Times New Roman" pitchFamily="18" charset="0"/>
            </a:endParaRPr>
          </a:p>
          <a:p>
            <a:pPr>
              <a:buFontTx/>
              <a:buNone/>
            </a:pPr>
            <a:r>
              <a:rPr lang="en-US" altLang="en-US" sz="2800" dirty="0">
                <a:cs typeface="Times New Roman" pitchFamily="18" charset="0"/>
              </a:rPr>
              <a:t>     </a:t>
            </a:r>
            <a:r>
              <a:rPr lang="en-US" altLang="en-US" sz="2800" dirty="0" err="1">
                <a:cs typeface="Times New Roman" pitchFamily="18" charset="0"/>
              </a:rPr>
              <a:t>Él</a:t>
            </a:r>
            <a:r>
              <a:rPr lang="en-US" altLang="en-US" sz="2800" dirty="0">
                <a:cs typeface="Times New Roman" pitchFamily="18" charset="0"/>
              </a:rPr>
              <a:t> </a:t>
            </a:r>
            <a:r>
              <a:rPr lang="en-US" altLang="en-US" sz="2800" dirty="0" err="1">
                <a:cs typeface="Times New Roman" pitchFamily="18" charset="0"/>
              </a:rPr>
              <a:t>ella</a:t>
            </a:r>
            <a:r>
              <a:rPr lang="en-US" altLang="en-US" sz="2800" dirty="0">
                <a:cs typeface="Times New Roman" pitchFamily="18" charset="0"/>
              </a:rPr>
              <a:t> </a:t>
            </a:r>
            <a:r>
              <a:rPr lang="en-US" altLang="en-US" sz="2800" dirty="0" err="1">
                <a:cs typeface="Times New Roman" pitchFamily="18" charset="0"/>
              </a:rPr>
              <a:t>Ud</a:t>
            </a:r>
            <a:r>
              <a:rPr lang="en-US" altLang="en-US" sz="2800" dirty="0">
                <a:cs typeface="Times New Roman" pitchFamily="18" charset="0"/>
              </a:rPr>
              <a:t>.-			</a:t>
            </a:r>
            <a:r>
              <a:rPr lang="en-US" altLang="en-US" sz="2800" i="1" dirty="0">
                <a:cs typeface="Times New Roman" pitchFamily="18" charset="0"/>
              </a:rPr>
              <a:t>(</a:t>
            </a:r>
            <a:r>
              <a:rPr lang="en-US" altLang="en-US" sz="2800" i="1" dirty="0" err="1">
                <a:cs typeface="Times New Roman" pitchFamily="18" charset="0"/>
              </a:rPr>
              <a:t>He,she,you</a:t>
            </a:r>
            <a:r>
              <a:rPr lang="en-US" altLang="en-US" sz="2800" i="1" dirty="0">
                <a:cs typeface="Times New Roman" pitchFamily="18" charset="0"/>
              </a:rPr>
              <a:t>{polite} are)</a:t>
            </a:r>
            <a:endParaRPr lang="en-US" altLang="en-US" sz="2800" dirty="0">
              <a:solidFill>
                <a:schemeClr val="accent2"/>
              </a:solidFill>
              <a:cs typeface="Times New Roman" pitchFamily="18" charset="0"/>
            </a:endParaRPr>
          </a:p>
          <a:p>
            <a:pPr>
              <a:buFontTx/>
              <a:buNone/>
            </a:pPr>
            <a:r>
              <a:rPr lang="en-US" altLang="en-US" sz="2800" dirty="0">
                <a:cs typeface="Times New Roman" pitchFamily="18" charset="0"/>
              </a:rPr>
              <a:t>     </a:t>
            </a:r>
            <a:r>
              <a:rPr lang="en-US" altLang="en-US" sz="2800" dirty="0" err="1">
                <a:cs typeface="Times New Roman" pitchFamily="18" charset="0"/>
              </a:rPr>
              <a:t>Nosotros</a:t>
            </a:r>
            <a:r>
              <a:rPr lang="en-US" altLang="en-US" sz="2800" dirty="0">
                <a:cs typeface="Times New Roman" pitchFamily="18" charset="0"/>
              </a:rPr>
              <a:t>-			</a:t>
            </a:r>
            <a:r>
              <a:rPr lang="en-US" altLang="en-US" sz="2800" i="1" dirty="0">
                <a:cs typeface="Times New Roman" pitchFamily="18" charset="0"/>
              </a:rPr>
              <a:t>(We are)</a:t>
            </a:r>
            <a:endParaRPr lang="en-US" altLang="en-US" sz="2800" dirty="0">
              <a:cs typeface="Times New Roman" pitchFamily="18" charset="0"/>
            </a:endParaRPr>
          </a:p>
          <a:p>
            <a:pPr>
              <a:buFontTx/>
              <a:buNone/>
            </a:pPr>
            <a:r>
              <a:rPr lang="en-US" altLang="en-US" sz="2800" dirty="0">
                <a:cs typeface="Times New Roman" pitchFamily="18" charset="0"/>
              </a:rPr>
              <a:t>	</a:t>
            </a:r>
            <a:r>
              <a:rPr lang="en-US" altLang="en-US" sz="2800" dirty="0" err="1">
                <a:cs typeface="Times New Roman" pitchFamily="18" charset="0"/>
              </a:rPr>
              <a:t>Ellos</a:t>
            </a:r>
            <a:r>
              <a:rPr lang="en-US" altLang="en-US" sz="2800" dirty="0">
                <a:cs typeface="Times New Roman" pitchFamily="18" charset="0"/>
              </a:rPr>
              <a:t> </a:t>
            </a:r>
            <a:r>
              <a:rPr lang="en-US" altLang="en-US" sz="2800" dirty="0" err="1">
                <a:cs typeface="Times New Roman" pitchFamily="18" charset="0"/>
              </a:rPr>
              <a:t>Ellas</a:t>
            </a:r>
            <a:r>
              <a:rPr lang="en-US" altLang="en-US" sz="2800" dirty="0">
                <a:cs typeface="Times New Roman" pitchFamily="18" charset="0"/>
              </a:rPr>
              <a:t> </a:t>
            </a:r>
            <a:r>
              <a:rPr lang="en-US" altLang="en-US" sz="2800" dirty="0" err="1">
                <a:cs typeface="Times New Roman" pitchFamily="18" charset="0"/>
              </a:rPr>
              <a:t>Uds</a:t>
            </a:r>
            <a:r>
              <a:rPr lang="en-US" altLang="en-US" sz="2800" dirty="0">
                <a:cs typeface="Times New Roman" pitchFamily="18" charset="0"/>
              </a:rPr>
              <a:t>- 			</a:t>
            </a:r>
            <a:r>
              <a:rPr lang="en-US" altLang="en-US" sz="2800" i="1" dirty="0">
                <a:cs typeface="Times New Roman" pitchFamily="18" charset="0"/>
              </a:rPr>
              <a:t>(They, you {plural} are)</a:t>
            </a:r>
            <a:endParaRPr lang="en-US" altLang="en-US" sz="2800" dirty="0">
              <a:solidFill>
                <a:schemeClr val="accent2"/>
              </a:solidFill>
              <a:cs typeface="Times New Roman" pitchFamily="18" charset="0"/>
            </a:endParaRPr>
          </a:p>
          <a:p>
            <a:r>
              <a:rPr lang="en-US" altLang="en-US" sz="2800" dirty="0">
                <a:cs typeface="Times New Roman" pitchFamily="18" charset="0"/>
              </a:rPr>
              <a:t>Note that the form of the verb changes with each SUBJECT PRONOUN.</a:t>
            </a:r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2743200" y="2773362"/>
            <a:ext cx="1143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 b="1" dirty="0">
                <a:solidFill>
                  <a:schemeClr val="accent2"/>
                </a:solidFill>
              </a:rPr>
              <a:t>Soy</a:t>
            </a:r>
          </a:p>
        </p:txBody>
      </p:sp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2667000" y="3367087"/>
            <a:ext cx="1143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2800" b="1" dirty="0" err="1">
                <a:solidFill>
                  <a:schemeClr val="accent2"/>
                </a:solidFill>
              </a:rPr>
              <a:t>Eres</a:t>
            </a:r>
            <a:endParaRPr lang="en-US" altLang="en-US" sz="2800" b="1" dirty="0">
              <a:solidFill>
                <a:schemeClr val="accent2"/>
              </a:solidFill>
            </a:endParaRPr>
          </a:p>
        </p:txBody>
      </p: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2667000" y="3886200"/>
            <a:ext cx="11430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2800" b="1" dirty="0">
                <a:solidFill>
                  <a:schemeClr val="accent2"/>
                </a:solidFill>
              </a:rPr>
              <a:t>Es</a:t>
            </a:r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2667000" y="4343400"/>
            <a:ext cx="14478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2800" b="1" dirty="0" err="1">
                <a:solidFill>
                  <a:schemeClr val="accent2"/>
                </a:solidFill>
              </a:rPr>
              <a:t>Somos</a:t>
            </a:r>
            <a:endParaRPr lang="en-US" altLang="en-US" sz="2800" b="1" dirty="0">
              <a:solidFill>
                <a:schemeClr val="accent2"/>
              </a:solidFill>
            </a:endParaRPr>
          </a:p>
        </p:txBody>
      </p:sp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3048000" y="4876800"/>
            <a:ext cx="11430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2800" b="1" dirty="0">
                <a:solidFill>
                  <a:schemeClr val="accent2"/>
                </a:solidFill>
              </a:rPr>
              <a:t>Son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685800"/>
            <a:ext cx="7772400" cy="54102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4000" dirty="0" smtClean="0">
                <a:solidFill>
                  <a:srgbClr val="FF0000"/>
                </a:solidFill>
              </a:rPr>
              <a:t>Tarea </a:t>
            </a:r>
            <a:r>
              <a:rPr lang="es-ES_tradnl" altLang="en-US" sz="4000" dirty="0">
                <a:solidFill>
                  <a:srgbClr val="FF0000"/>
                </a:solidFill>
              </a:rPr>
              <a:t># </a:t>
            </a:r>
            <a:r>
              <a:rPr lang="es-ES_tradnl" altLang="en-US" sz="4000" dirty="0" smtClean="0">
                <a:solidFill>
                  <a:srgbClr val="FF0000"/>
                </a:solidFill>
              </a:rPr>
              <a:t>20</a:t>
            </a:r>
            <a:endParaRPr lang="es-ES_tradnl" altLang="en-US" sz="4000" dirty="0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</a:pPr>
            <a:r>
              <a:rPr lang="es-ES_tradnl" altLang="en-US" dirty="0" smtClean="0"/>
              <a:t>WORKBOOK:</a:t>
            </a:r>
          </a:p>
          <a:p>
            <a:pPr lvl="1">
              <a:lnSpc>
                <a:spcPct val="90000"/>
              </a:lnSpc>
            </a:pPr>
            <a:r>
              <a:rPr lang="es-ES_tradnl" altLang="en-US" dirty="0" smtClean="0"/>
              <a:t>Completa p. 1.10</a:t>
            </a:r>
          </a:p>
          <a:p>
            <a:pPr>
              <a:lnSpc>
                <a:spcPct val="90000"/>
              </a:lnSpc>
            </a:pPr>
            <a:r>
              <a:rPr lang="es-ES_tradnl" altLang="en-US" dirty="0" smtClean="0"/>
              <a:t>SIGN </a:t>
            </a:r>
            <a:r>
              <a:rPr lang="es-ES_tradnl" altLang="en-US" u="sng" dirty="0" smtClean="0"/>
              <a:t>QUIZ C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by</a:t>
            </a:r>
            <a:r>
              <a:rPr lang="es-ES_tradnl" altLang="en-US" dirty="0" smtClean="0"/>
              <a:t> NO LATER </a:t>
            </a:r>
            <a:r>
              <a:rPr lang="es-ES_tradnl" altLang="en-US" dirty="0" err="1" smtClean="0"/>
              <a:t>than</a:t>
            </a:r>
            <a:r>
              <a:rPr lang="es-ES_tradnl" altLang="en-US" dirty="0" smtClean="0"/>
              <a:t> NEXT FRIDAY</a:t>
            </a:r>
            <a:endParaRPr lang="es-ES_tradnl" altLang="en-US" dirty="0" smtClean="0"/>
          </a:p>
          <a:p>
            <a:pPr>
              <a:lnSpc>
                <a:spcPct val="90000"/>
              </a:lnSpc>
            </a:pPr>
            <a:r>
              <a:rPr lang="es-ES_tradnl" altLang="en-US" dirty="0" smtClean="0"/>
              <a:t>SIGN </a:t>
            </a:r>
            <a:r>
              <a:rPr lang="es-ES_tradnl" altLang="en-US" u="sng" dirty="0" smtClean="0"/>
              <a:t>RUBRIC: Proyecto de verano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by</a:t>
            </a:r>
            <a:r>
              <a:rPr lang="es-ES_tradnl" altLang="en-US" dirty="0" smtClean="0"/>
              <a:t> THURSDAY</a:t>
            </a:r>
          </a:p>
          <a:p>
            <a:pPr marL="0" indent="0">
              <a:lnSpc>
                <a:spcPct val="90000"/>
              </a:lnSpc>
              <a:buNone/>
            </a:pPr>
            <a:endParaRPr lang="es-ES_tradnl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rt Class">
  <a:themeElements>
    <a:clrScheme name="Art Class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Art Clas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rt Class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 Class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Art Class</Template>
  <TotalTime>6194</TotalTime>
  <Words>185</Words>
  <Application>Microsoft Office PowerPoint</Application>
  <PresentationFormat>On-screen Show (4:3)</PresentationFormat>
  <Paragraphs>63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Art Class</vt:lpstr>
      <vt:lpstr>Me llamo _________ Clase 601 La fecha es el 3 de noviembre del 2017</vt:lpstr>
      <vt:lpstr>REPASO</vt:lpstr>
      <vt:lpstr>Practica</vt:lpstr>
      <vt:lpstr>El verbo Ser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12 de noviembre del 2009</dc:title>
  <dc:creator>Helen Zumaeta</dc:creator>
  <cp:lastModifiedBy>Helen Zumaeta</cp:lastModifiedBy>
  <cp:revision>52</cp:revision>
  <cp:lastPrinted>2016-11-17T16:23:58Z</cp:lastPrinted>
  <dcterms:created xsi:type="dcterms:W3CDTF">2009-11-12T19:02:12Z</dcterms:created>
  <dcterms:modified xsi:type="dcterms:W3CDTF">2017-11-03T19:51:13Z</dcterms:modified>
</cp:coreProperties>
</file>